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688"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91088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a:off x="1524800" y="672606"/>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Shape 11"/>
          <p:cNvSpPr/>
          <p:nvPr/>
        </p:nvSpPr>
        <p:spPr>
          <a:xfrm rot="10800000">
            <a:off x="6537563"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Shape 1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Shape 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Shape 14"/>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txBox="1">
            <a:spLocks noGrp="1"/>
          </p:cNvSpPr>
          <p:nvPr>
            <p:ph type="title"/>
          </p:nvPr>
        </p:nvSpPr>
        <p:spPr>
          <a:xfrm>
            <a:off x="387900" y="1152450"/>
            <a:ext cx="83682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Shape 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Shape 17"/>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Shape 18"/>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Shape 21"/>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Shape 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Shape 26"/>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Shape 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Shape 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Shape 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Shape 35"/>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Shape 36"/>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Shape 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Shape 45"/>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Shape 46"/>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Persuasive Writing</a:t>
            </a:r>
            <a:endParaRPr/>
          </a:p>
        </p:txBody>
      </p:sp>
      <p:sp>
        <p:nvSpPr>
          <p:cNvPr id="64" name="Shape 64"/>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Humanities 7</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Let’s Discuss!</a:t>
            </a:r>
            <a:endParaRPr/>
          </a:p>
        </p:txBody>
      </p:sp>
      <p:pic>
        <p:nvPicPr>
          <p:cNvPr id="117" name="Shape 117"/>
          <p:cNvPicPr preferRelativeResize="0"/>
          <p:nvPr/>
        </p:nvPicPr>
        <p:blipFill>
          <a:blip r:embed="rId3">
            <a:alphaModFix/>
          </a:blip>
          <a:stretch>
            <a:fillRect/>
          </a:stretch>
        </p:blipFill>
        <p:spPr>
          <a:xfrm>
            <a:off x="6110432" y="268940"/>
            <a:ext cx="2645668" cy="1025884"/>
          </a:xfrm>
          <a:prstGeom prst="rect">
            <a:avLst/>
          </a:prstGeom>
          <a:noFill/>
          <a:ln>
            <a:noFill/>
          </a:ln>
        </p:spPr>
      </p:pic>
      <p:sp>
        <p:nvSpPr>
          <p:cNvPr id="118" name="Shape 118"/>
          <p:cNvSpPr txBox="1">
            <a:spLocks noGrp="1"/>
          </p:cNvSpPr>
          <p:nvPr>
            <p:ph type="body" idx="1"/>
          </p:nvPr>
        </p:nvSpPr>
        <p:spPr>
          <a:xfrm>
            <a:off x="387900" y="1589426"/>
            <a:ext cx="8368200" cy="307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rgbClr val="FFFFFF"/>
                </a:solidFill>
                <a:latin typeface="Lato"/>
                <a:ea typeface="Lato"/>
                <a:cs typeface="Lato"/>
                <a:sym typeface="Lato"/>
              </a:rPr>
              <a:t>“Snickers bars are the worst kind of chocolate bar!”</a:t>
            </a:r>
            <a:endParaRPr sz="3000" b="1" dirty="0">
              <a:solidFill>
                <a:srgbClr val="FFFFFF"/>
              </a:solidFill>
              <a:latin typeface="Lato"/>
              <a:ea typeface="Lato"/>
              <a:cs typeface="Lato"/>
              <a:sym typeface="Lato"/>
            </a:endParaRPr>
          </a:p>
          <a:p>
            <a:pPr marL="0" lvl="0" indent="0">
              <a:spcBef>
                <a:spcPts val="1600"/>
              </a:spcBef>
              <a:spcAft>
                <a:spcPts val="0"/>
              </a:spcAft>
              <a:buNone/>
            </a:pPr>
            <a:endParaRPr dirty="0">
              <a:solidFill>
                <a:srgbClr val="FFFFFF"/>
              </a:solidFill>
              <a:latin typeface="Lato"/>
              <a:ea typeface="Lato"/>
              <a:cs typeface="Lato"/>
              <a:sym typeface="Lato"/>
            </a:endParaRPr>
          </a:p>
          <a:p>
            <a:pPr marL="0" lvl="0" indent="0">
              <a:spcBef>
                <a:spcPts val="1600"/>
              </a:spcBef>
              <a:spcAft>
                <a:spcPts val="0"/>
              </a:spcAft>
              <a:buNone/>
            </a:pPr>
            <a:r>
              <a:rPr lang="en" sz="2400" dirty="0">
                <a:solidFill>
                  <a:srgbClr val="FFFFFF"/>
                </a:solidFill>
                <a:latin typeface="Lato"/>
                <a:ea typeface="Lato"/>
                <a:cs typeface="Lato"/>
                <a:sym typeface="Lato"/>
              </a:rPr>
              <a:t>****DO YOU AGREE OR DISAGREE WITH THIS STATEMENT? </a:t>
            </a:r>
            <a:r>
              <a:rPr lang="en" sz="2400" u="sng" dirty="0">
                <a:solidFill>
                  <a:srgbClr val="FFFFFF"/>
                </a:solidFill>
                <a:latin typeface="Lato"/>
                <a:ea typeface="Lato"/>
                <a:cs typeface="Lato"/>
                <a:sym typeface="Lato"/>
              </a:rPr>
              <a:t>WHY or WHY NOT?</a:t>
            </a:r>
            <a:r>
              <a:rPr lang="en" sz="2400" dirty="0">
                <a:solidFill>
                  <a:srgbClr val="FFFFFF"/>
                </a:solidFill>
                <a:latin typeface="Lato"/>
                <a:ea typeface="Lato"/>
                <a:cs typeface="Lato"/>
                <a:sym typeface="Lato"/>
              </a:rPr>
              <a:t> </a:t>
            </a:r>
            <a:r>
              <a:rPr lang="en" sz="2400" b="1" dirty="0">
                <a:solidFill>
                  <a:srgbClr val="FFFFFF"/>
                </a:solidFill>
                <a:latin typeface="Lato"/>
                <a:ea typeface="Lato"/>
                <a:cs typeface="Lato"/>
                <a:sym typeface="Lato"/>
              </a:rPr>
              <a:t>LIST 2-3 ARGUMENT WHY YOU AGREE/DISAGREE.</a:t>
            </a:r>
            <a:endParaRPr sz="2400" b="1" dirty="0">
              <a:solidFill>
                <a:srgbClr val="FFFFFF"/>
              </a:solidFill>
              <a:latin typeface="Lato"/>
              <a:ea typeface="Lato"/>
              <a:cs typeface="Lato"/>
              <a:sym typeface="Lato"/>
            </a:endParaRPr>
          </a:p>
          <a:p>
            <a:pPr marL="0" lvl="0" indent="0">
              <a:spcBef>
                <a:spcPts val="1600"/>
              </a:spcBef>
              <a:spcAft>
                <a:spcPts val="0"/>
              </a:spcAft>
              <a:buNone/>
            </a:pPr>
            <a:endParaRPr sz="2400" dirty="0">
              <a:solidFill>
                <a:srgbClr val="5E696C"/>
              </a:solidFill>
              <a:latin typeface="Lato"/>
              <a:ea typeface="Lato"/>
              <a:cs typeface="Lato"/>
              <a:sym typeface="Lato"/>
            </a:endParaRPr>
          </a:p>
          <a:p>
            <a:pPr marL="0" lvl="0" indent="0">
              <a:spcBef>
                <a:spcPts val="1600"/>
              </a:spcBef>
              <a:spcAft>
                <a:spcPts val="160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Let’s Discuss!</a:t>
            </a:r>
            <a:endParaRPr/>
          </a:p>
        </p:txBody>
      </p:sp>
      <p:pic>
        <p:nvPicPr>
          <p:cNvPr id="124" name="Shape 124"/>
          <p:cNvPicPr preferRelativeResize="0"/>
          <p:nvPr/>
        </p:nvPicPr>
        <p:blipFill>
          <a:blip r:embed="rId3">
            <a:alphaModFix/>
          </a:blip>
          <a:stretch>
            <a:fillRect/>
          </a:stretch>
        </p:blipFill>
        <p:spPr>
          <a:xfrm>
            <a:off x="3875775" y="0"/>
            <a:ext cx="5268224" cy="1608330"/>
          </a:xfrm>
          <a:prstGeom prst="rect">
            <a:avLst/>
          </a:prstGeom>
          <a:noFill/>
          <a:ln>
            <a:noFill/>
          </a:ln>
        </p:spPr>
      </p:pic>
      <p:sp>
        <p:nvSpPr>
          <p:cNvPr id="125" name="Shape 125"/>
          <p:cNvSpPr txBox="1">
            <a:spLocks noGrp="1"/>
          </p:cNvSpPr>
          <p:nvPr>
            <p:ph type="body" idx="1"/>
          </p:nvPr>
        </p:nvSpPr>
        <p:spPr>
          <a:xfrm>
            <a:off x="459500" y="1520499"/>
            <a:ext cx="8368200" cy="307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FFFFFF"/>
                </a:solidFill>
                <a:latin typeface="Lato"/>
                <a:ea typeface="Lato"/>
                <a:cs typeface="Lato"/>
                <a:sym typeface="Lato"/>
              </a:rPr>
              <a:t>“Voldemort was a much more interesting character than Harry Potter!”</a:t>
            </a:r>
            <a:endParaRPr sz="3000" b="1">
              <a:solidFill>
                <a:srgbClr val="FFFFFF"/>
              </a:solidFill>
              <a:latin typeface="Lato"/>
              <a:ea typeface="Lato"/>
              <a:cs typeface="Lato"/>
              <a:sym typeface="Lato"/>
            </a:endParaRPr>
          </a:p>
          <a:p>
            <a:pPr marL="0" lvl="0" indent="0">
              <a:spcBef>
                <a:spcPts val="1600"/>
              </a:spcBef>
              <a:spcAft>
                <a:spcPts val="0"/>
              </a:spcAft>
              <a:buNone/>
            </a:pPr>
            <a:endParaRPr>
              <a:solidFill>
                <a:srgbClr val="FFFFFF"/>
              </a:solidFill>
              <a:latin typeface="Lato"/>
              <a:ea typeface="Lato"/>
              <a:cs typeface="Lato"/>
              <a:sym typeface="Lato"/>
            </a:endParaRPr>
          </a:p>
          <a:p>
            <a:pPr marL="0" lvl="0" indent="0">
              <a:spcBef>
                <a:spcPts val="1600"/>
              </a:spcBef>
              <a:spcAft>
                <a:spcPts val="0"/>
              </a:spcAft>
              <a:buNone/>
            </a:pPr>
            <a:r>
              <a:rPr lang="en" sz="2400">
                <a:solidFill>
                  <a:srgbClr val="FFFFFF"/>
                </a:solidFill>
                <a:latin typeface="Lato"/>
                <a:ea typeface="Lato"/>
                <a:cs typeface="Lato"/>
                <a:sym typeface="Lato"/>
              </a:rPr>
              <a:t>****DO YOU AGREE OR DISAGREE WITH THIS STATEMENT? WHY or WHY NOT? </a:t>
            </a:r>
            <a:r>
              <a:rPr lang="en" sz="2400" b="1">
                <a:solidFill>
                  <a:srgbClr val="FFFFFF"/>
                </a:solidFill>
                <a:latin typeface="Lato"/>
                <a:ea typeface="Lato"/>
                <a:cs typeface="Lato"/>
                <a:sym typeface="Lato"/>
              </a:rPr>
              <a:t>LIST 2-3 ARGUMENT WHY YOU AGREE/DISAGREE.</a:t>
            </a:r>
            <a:endParaRPr sz="2400" b="1">
              <a:solidFill>
                <a:srgbClr val="FFFFFF"/>
              </a:solidFill>
              <a:latin typeface="Lato"/>
              <a:ea typeface="Lato"/>
              <a:cs typeface="Lato"/>
              <a:sym typeface="Lato"/>
            </a:endParaRPr>
          </a:p>
          <a:p>
            <a:pPr marL="0" lvl="0" indent="0">
              <a:spcBef>
                <a:spcPts val="1600"/>
              </a:spcBef>
              <a:spcAft>
                <a:spcPts val="1600"/>
              </a:spcAft>
              <a:buNone/>
            </a:pPr>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Let’s Discuss!</a:t>
            </a:r>
            <a:endParaRPr/>
          </a:p>
        </p:txBody>
      </p:sp>
      <p:pic>
        <p:nvPicPr>
          <p:cNvPr id="131" name="Shape 131"/>
          <p:cNvPicPr preferRelativeResize="0"/>
          <p:nvPr/>
        </p:nvPicPr>
        <p:blipFill>
          <a:blip r:embed="rId3">
            <a:alphaModFix/>
          </a:blip>
          <a:stretch>
            <a:fillRect/>
          </a:stretch>
        </p:blipFill>
        <p:spPr>
          <a:xfrm>
            <a:off x="6225375" y="0"/>
            <a:ext cx="2918625" cy="1598901"/>
          </a:xfrm>
          <a:prstGeom prst="rect">
            <a:avLst/>
          </a:prstGeom>
          <a:noFill/>
          <a:ln>
            <a:noFill/>
          </a:ln>
        </p:spPr>
      </p:pic>
      <p:sp>
        <p:nvSpPr>
          <p:cNvPr id="132" name="Shape 13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i="1"/>
              <a:t>“The best hockey team in the NHL right now is the Edmonton Oilers.”</a:t>
            </a:r>
            <a:endParaRPr sz="3000" i="1"/>
          </a:p>
          <a:p>
            <a:pPr marL="0" lvl="0" indent="0">
              <a:spcBef>
                <a:spcPts val="1600"/>
              </a:spcBef>
              <a:spcAft>
                <a:spcPts val="0"/>
              </a:spcAft>
              <a:buNone/>
            </a:pPr>
            <a:endParaRPr sz="2400">
              <a:solidFill>
                <a:srgbClr val="FFFFFF"/>
              </a:solidFill>
              <a:latin typeface="Lato"/>
              <a:ea typeface="Lato"/>
              <a:cs typeface="Lato"/>
              <a:sym typeface="Lato"/>
            </a:endParaRPr>
          </a:p>
          <a:p>
            <a:pPr marL="0" lvl="0" indent="0">
              <a:spcBef>
                <a:spcPts val="1600"/>
              </a:spcBef>
              <a:spcAft>
                <a:spcPts val="0"/>
              </a:spcAft>
              <a:buNone/>
            </a:pPr>
            <a:r>
              <a:rPr lang="en" sz="2400">
                <a:solidFill>
                  <a:srgbClr val="FFFFFF"/>
                </a:solidFill>
                <a:latin typeface="Lato"/>
                <a:ea typeface="Lato"/>
                <a:cs typeface="Lato"/>
                <a:sym typeface="Lato"/>
              </a:rPr>
              <a:t>****DO YOU AGREE OR DISAGREE WITH THIS STATEMENT? WHY or WHY NOT? </a:t>
            </a:r>
            <a:r>
              <a:rPr lang="en" sz="2400" b="1">
                <a:solidFill>
                  <a:srgbClr val="FFFFFF"/>
                </a:solidFill>
                <a:latin typeface="Lato"/>
                <a:ea typeface="Lato"/>
                <a:cs typeface="Lato"/>
                <a:sym typeface="Lato"/>
              </a:rPr>
              <a:t>LIST 2-3 ARGUMENT WHY YOU AGREE/DISAGREE.</a:t>
            </a:r>
            <a:endParaRPr sz="2400" b="1">
              <a:solidFill>
                <a:srgbClr val="FFFFFF"/>
              </a:solidFill>
              <a:latin typeface="Lato"/>
              <a:ea typeface="Lato"/>
              <a:cs typeface="Lato"/>
              <a:sym typeface="Lato"/>
            </a:endParaRPr>
          </a:p>
          <a:p>
            <a:pPr marL="0" lvl="0" indent="0" rtl="0">
              <a:spcBef>
                <a:spcPts val="1600"/>
              </a:spcBef>
              <a:spcAft>
                <a:spcPts val="1600"/>
              </a:spcAft>
              <a:buNone/>
            </a:pPr>
            <a:endParaRPr sz="3000"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Let’s Discuss!</a:t>
            </a:r>
            <a:endParaRPr/>
          </a:p>
        </p:txBody>
      </p:sp>
      <p:sp>
        <p:nvSpPr>
          <p:cNvPr id="138" name="Shape 138"/>
          <p:cNvSpPr txBox="1">
            <a:spLocks noGrp="1"/>
          </p:cNvSpPr>
          <p:nvPr>
            <p:ph type="body" idx="1"/>
          </p:nvPr>
        </p:nvSpPr>
        <p:spPr>
          <a:xfrm>
            <a:off x="387900" y="1448924"/>
            <a:ext cx="8368200" cy="307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FFFFFF"/>
                </a:solidFill>
                <a:latin typeface="Lato"/>
                <a:ea typeface="Lato"/>
                <a:cs typeface="Lato"/>
                <a:sym typeface="Lato"/>
              </a:rPr>
              <a:t>“If I could have one superpower, I would want the power of X-Ray vision!”</a:t>
            </a:r>
            <a:endParaRPr sz="3000" b="1">
              <a:solidFill>
                <a:srgbClr val="FFFFFF"/>
              </a:solidFill>
              <a:latin typeface="Lato"/>
              <a:ea typeface="Lato"/>
              <a:cs typeface="Lato"/>
              <a:sym typeface="Lato"/>
            </a:endParaRPr>
          </a:p>
          <a:p>
            <a:pPr marL="0" lvl="0" indent="0">
              <a:spcBef>
                <a:spcPts val="1600"/>
              </a:spcBef>
              <a:spcAft>
                <a:spcPts val="0"/>
              </a:spcAft>
              <a:buNone/>
            </a:pPr>
            <a:endParaRPr>
              <a:solidFill>
                <a:srgbClr val="FFFFFF"/>
              </a:solidFill>
              <a:latin typeface="Lato"/>
              <a:ea typeface="Lato"/>
              <a:cs typeface="Lato"/>
              <a:sym typeface="Lato"/>
            </a:endParaRPr>
          </a:p>
          <a:p>
            <a:pPr marL="0" lvl="0" indent="0">
              <a:spcBef>
                <a:spcPts val="1600"/>
              </a:spcBef>
              <a:spcAft>
                <a:spcPts val="0"/>
              </a:spcAft>
              <a:buNone/>
            </a:pPr>
            <a:r>
              <a:rPr lang="en" sz="2400">
                <a:solidFill>
                  <a:srgbClr val="FFFFFF"/>
                </a:solidFill>
                <a:latin typeface="Lato"/>
                <a:ea typeface="Lato"/>
                <a:cs typeface="Lato"/>
                <a:sym typeface="Lato"/>
              </a:rPr>
              <a:t>****DO YOU AGREE OR DISAGREE WITH THIS STATEMENT? WHY or WHY NOT? </a:t>
            </a:r>
            <a:r>
              <a:rPr lang="en" sz="2400" b="1">
                <a:solidFill>
                  <a:srgbClr val="FFFFFF"/>
                </a:solidFill>
                <a:latin typeface="Lato"/>
                <a:ea typeface="Lato"/>
                <a:cs typeface="Lato"/>
                <a:sym typeface="Lato"/>
              </a:rPr>
              <a:t>LIST 2-3 ARGUMENT WHY YOU AGREE/DISAGREE.</a:t>
            </a:r>
            <a:endParaRPr sz="2400" b="1">
              <a:solidFill>
                <a:srgbClr val="FFFFFF"/>
              </a:solidFill>
              <a:latin typeface="Lato"/>
              <a:ea typeface="Lato"/>
              <a:cs typeface="Lato"/>
              <a:sym typeface="Lato"/>
            </a:endParaRPr>
          </a:p>
          <a:p>
            <a:pPr marL="0" lvl="0" indent="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Building an Argument</a:t>
            </a:r>
            <a:endParaRPr/>
          </a:p>
        </p:txBody>
      </p:sp>
      <p:sp>
        <p:nvSpPr>
          <p:cNvPr id="144" name="Shape 144"/>
          <p:cNvSpPr txBox="1">
            <a:spLocks noGrp="1"/>
          </p:cNvSpPr>
          <p:nvPr>
            <p:ph type="body" idx="1"/>
          </p:nvPr>
        </p:nvSpPr>
        <p:spPr>
          <a:xfrm>
            <a:off x="387900" y="1489825"/>
            <a:ext cx="6546900" cy="365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FFFF"/>
                </a:solidFill>
                <a:latin typeface="Lato"/>
                <a:ea typeface="Lato"/>
                <a:cs typeface="Lato"/>
                <a:sym typeface="Lato"/>
              </a:rPr>
              <a:t>I agree with the statement...</a:t>
            </a:r>
            <a:endParaRPr>
              <a:solidFill>
                <a:srgbClr val="FFFFFF"/>
              </a:solidFill>
              <a:latin typeface="Lato"/>
              <a:ea typeface="Lato"/>
              <a:cs typeface="Lato"/>
              <a:sym typeface="Lato"/>
            </a:endParaRPr>
          </a:p>
          <a:p>
            <a:pPr marL="0" lvl="0" indent="0">
              <a:spcBef>
                <a:spcPts val="1600"/>
              </a:spcBef>
              <a:spcAft>
                <a:spcPts val="0"/>
              </a:spcAft>
              <a:buNone/>
            </a:pPr>
            <a:r>
              <a:rPr lang="en" b="1" u="sng">
                <a:solidFill>
                  <a:srgbClr val="FFFFFF"/>
                </a:solidFill>
                <a:latin typeface="Lato"/>
                <a:ea typeface="Lato"/>
                <a:cs typeface="Lato"/>
                <a:sym typeface="Lato"/>
              </a:rPr>
              <a:t>EXPLANATION: </a:t>
            </a:r>
            <a:r>
              <a:rPr lang="en">
                <a:solidFill>
                  <a:srgbClr val="FFFFFF"/>
                </a:solidFill>
                <a:latin typeface="Lato"/>
                <a:ea typeface="Lato"/>
                <a:cs typeface="Lato"/>
                <a:sym typeface="Lato"/>
              </a:rPr>
              <a:t>If I could have one superpower it would be X-Ray vision because…</a:t>
            </a:r>
            <a:endParaRPr>
              <a:solidFill>
                <a:srgbClr val="FFFFFF"/>
              </a:solidFill>
              <a:latin typeface="Lato"/>
              <a:ea typeface="Lato"/>
              <a:cs typeface="Lato"/>
              <a:sym typeface="Lato"/>
            </a:endParaRPr>
          </a:p>
          <a:p>
            <a:pPr marL="0" lvl="0" indent="0">
              <a:spcBef>
                <a:spcPts val="1600"/>
              </a:spcBef>
              <a:spcAft>
                <a:spcPts val="0"/>
              </a:spcAft>
              <a:buNone/>
            </a:pPr>
            <a:r>
              <a:rPr lang="en">
                <a:solidFill>
                  <a:srgbClr val="FFFFFF"/>
                </a:solidFill>
                <a:latin typeface="Lato"/>
                <a:ea typeface="Lato"/>
                <a:cs typeface="Lato"/>
                <a:sym typeface="Lato"/>
              </a:rPr>
              <a:t>It would allow me to see if there was danger around every corner.</a:t>
            </a:r>
            <a:endParaRPr>
              <a:solidFill>
                <a:srgbClr val="FFFFFF"/>
              </a:solidFill>
              <a:latin typeface="Lato"/>
              <a:ea typeface="Lato"/>
              <a:cs typeface="Lato"/>
              <a:sym typeface="Lato"/>
            </a:endParaRPr>
          </a:p>
          <a:p>
            <a:pPr marL="0" lvl="0" indent="0">
              <a:spcBef>
                <a:spcPts val="1600"/>
              </a:spcBef>
              <a:spcAft>
                <a:spcPts val="0"/>
              </a:spcAft>
              <a:buNone/>
            </a:pPr>
            <a:r>
              <a:rPr lang="en" b="1" u="sng">
                <a:solidFill>
                  <a:srgbClr val="FFFFFF"/>
                </a:solidFill>
                <a:latin typeface="Lato"/>
                <a:ea typeface="Lato"/>
                <a:cs typeface="Lato"/>
                <a:sym typeface="Lato"/>
              </a:rPr>
              <a:t>EVIDENCE:</a:t>
            </a:r>
            <a:r>
              <a:rPr lang="en" u="sng">
                <a:solidFill>
                  <a:srgbClr val="FFFFFF"/>
                </a:solidFill>
                <a:latin typeface="Lato"/>
                <a:ea typeface="Lato"/>
                <a:cs typeface="Lato"/>
                <a:sym typeface="Lato"/>
              </a:rPr>
              <a:t> </a:t>
            </a:r>
            <a:endParaRPr u="sng">
              <a:solidFill>
                <a:srgbClr val="FFFFFF"/>
              </a:solidFill>
              <a:latin typeface="Lato"/>
              <a:ea typeface="Lato"/>
              <a:cs typeface="Lato"/>
              <a:sym typeface="Lato"/>
            </a:endParaRPr>
          </a:p>
          <a:p>
            <a:pPr marL="0" lvl="0" indent="0">
              <a:spcBef>
                <a:spcPts val="1600"/>
              </a:spcBef>
              <a:spcAft>
                <a:spcPts val="0"/>
              </a:spcAft>
              <a:buNone/>
            </a:pPr>
            <a:r>
              <a:rPr lang="en">
                <a:solidFill>
                  <a:srgbClr val="FFFFFF"/>
                </a:solidFill>
                <a:latin typeface="Lato"/>
                <a:ea typeface="Lato"/>
                <a:cs typeface="Lato"/>
                <a:sym typeface="Lato"/>
              </a:rPr>
              <a:t>Superman</a:t>
            </a:r>
            <a:endParaRPr>
              <a:solidFill>
                <a:srgbClr val="FFFFFF"/>
              </a:solidFill>
              <a:latin typeface="Lato"/>
              <a:ea typeface="Lato"/>
              <a:cs typeface="Lato"/>
              <a:sym typeface="Lato"/>
            </a:endParaRPr>
          </a:p>
          <a:p>
            <a:pPr marL="0" lvl="0" indent="0">
              <a:spcBef>
                <a:spcPts val="1600"/>
              </a:spcBef>
              <a:spcAft>
                <a:spcPts val="1600"/>
              </a:spcAft>
              <a:buNone/>
            </a:pPr>
            <a:endParaRPr>
              <a:solidFill>
                <a:srgbClr val="FFFFFF"/>
              </a:solidFill>
            </a:endParaRPr>
          </a:p>
        </p:txBody>
      </p:sp>
      <p:pic>
        <p:nvPicPr>
          <p:cNvPr id="145" name="Shape 145"/>
          <p:cNvPicPr preferRelativeResize="0"/>
          <p:nvPr/>
        </p:nvPicPr>
        <p:blipFill>
          <a:blip r:embed="rId3">
            <a:alphaModFix/>
          </a:blip>
          <a:stretch>
            <a:fillRect/>
          </a:stretch>
        </p:blipFill>
        <p:spPr>
          <a:xfrm>
            <a:off x="6934812" y="0"/>
            <a:ext cx="2209175"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Argument vs. Evidence</a:t>
            </a:r>
            <a:endParaRPr/>
          </a:p>
        </p:txBody>
      </p:sp>
      <p:sp>
        <p:nvSpPr>
          <p:cNvPr id="151" name="Shape 151"/>
          <p:cNvSpPr txBox="1">
            <a:spLocks noGrp="1"/>
          </p:cNvSpPr>
          <p:nvPr>
            <p:ph type="body" idx="1"/>
          </p:nvPr>
        </p:nvSpPr>
        <p:spPr>
          <a:xfrm>
            <a:off x="238725" y="1144125"/>
            <a:ext cx="8778600" cy="307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FF9900"/>
                </a:solidFill>
              </a:rPr>
              <a:t>Argument is </a:t>
            </a:r>
            <a:r>
              <a:rPr lang="en" b="1">
                <a:solidFill>
                  <a:srgbClr val="FF9900"/>
                </a:solidFill>
              </a:rPr>
              <a:t>BROAD.</a:t>
            </a:r>
            <a:endParaRPr b="1">
              <a:solidFill>
                <a:srgbClr val="FF9900"/>
              </a:solidFill>
            </a:endParaRPr>
          </a:p>
          <a:p>
            <a:pPr marL="0" lvl="0" indent="0">
              <a:spcBef>
                <a:spcPts val="1600"/>
              </a:spcBef>
              <a:spcAft>
                <a:spcPts val="0"/>
              </a:spcAft>
              <a:buNone/>
            </a:pPr>
            <a:r>
              <a:rPr lang="en" b="1"/>
              <a:t>→ </a:t>
            </a:r>
            <a:r>
              <a:rPr lang="en"/>
              <a:t>X-Ray vision is the best superpower because it allows the superhero to see through physical barriers.</a:t>
            </a:r>
            <a:endParaRPr/>
          </a:p>
          <a:p>
            <a:pPr marL="0" lvl="0" indent="0">
              <a:spcBef>
                <a:spcPts val="1600"/>
              </a:spcBef>
              <a:spcAft>
                <a:spcPts val="0"/>
              </a:spcAft>
              <a:buNone/>
            </a:pPr>
            <a:endParaRPr/>
          </a:p>
          <a:p>
            <a:pPr marL="0" lvl="0" indent="0">
              <a:spcBef>
                <a:spcPts val="1600"/>
              </a:spcBef>
              <a:spcAft>
                <a:spcPts val="0"/>
              </a:spcAft>
              <a:buNone/>
            </a:pPr>
            <a:r>
              <a:rPr lang="en">
                <a:solidFill>
                  <a:srgbClr val="FF9900"/>
                </a:solidFill>
              </a:rPr>
              <a:t>Evidence is </a:t>
            </a:r>
            <a:r>
              <a:rPr lang="en" b="1">
                <a:solidFill>
                  <a:srgbClr val="FF9900"/>
                </a:solidFill>
              </a:rPr>
              <a:t>SPECIFIC.</a:t>
            </a:r>
            <a:endParaRPr b="1">
              <a:solidFill>
                <a:srgbClr val="FF9900"/>
              </a:solidFill>
            </a:endParaRPr>
          </a:p>
          <a:p>
            <a:pPr marL="0" lvl="0" indent="0">
              <a:spcBef>
                <a:spcPts val="1600"/>
              </a:spcBef>
              <a:spcAft>
                <a:spcPts val="1600"/>
              </a:spcAft>
              <a:buNone/>
            </a:pPr>
            <a:r>
              <a:rPr lang="en" b="1"/>
              <a:t>→ </a:t>
            </a:r>
            <a:r>
              <a:rPr lang="en"/>
              <a:t>An example of the usefulness of X-Ray vision as a superpower can be seen with Superman. Superman had the ability to see through physical barriers, such as brick walls and doors. This allowed him to always be one step ahead of his enemies.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08925" y="2847600"/>
            <a:ext cx="4045200" cy="1506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To what extent has Canadian identity been shaped by the past?</a:t>
            </a:r>
            <a:endParaRPr/>
          </a:p>
        </p:txBody>
      </p:sp>
      <p:sp>
        <p:nvSpPr>
          <p:cNvPr id="157" name="Shape 15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rtl="0">
              <a:spcBef>
                <a:spcPts val="0"/>
              </a:spcBef>
              <a:spcAft>
                <a:spcPts val="0"/>
              </a:spcAft>
              <a:buSzPts val="1800"/>
              <a:buFont typeface="Lato"/>
              <a:buAutoNum type="arabicPeriod"/>
            </a:pPr>
            <a:r>
              <a:rPr lang="en">
                <a:latin typeface="Lato"/>
                <a:ea typeface="Lato"/>
                <a:cs typeface="Lato"/>
                <a:sym typeface="Lato"/>
              </a:rPr>
              <a:t>Analyze the source and demonstrate an understanding of what the source is saying.</a:t>
            </a:r>
            <a:endParaRPr>
              <a:latin typeface="Lato"/>
              <a:ea typeface="Lato"/>
              <a:cs typeface="Lato"/>
              <a:sym typeface="Lato"/>
            </a:endParaRPr>
          </a:p>
          <a:p>
            <a:pPr marL="457200" lvl="0" indent="-342900" rtl="0">
              <a:spcBef>
                <a:spcPts val="0"/>
              </a:spcBef>
              <a:spcAft>
                <a:spcPts val="0"/>
              </a:spcAft>
              <a:buSzPts val="1800"/>
              <a:buFont typeface="Lato"/>
              <a:buAutoNum type="arabicPeriod"/>
            </a:pPr>
            <a:r>
              <a:rPr lang="en">
                <a:latin typeface="Lato"/>
                <a:ea typeface="Lato"/>
                <a:cs typeface="Lato"/>
                <a:sym typeface="Lato"/>
              </a:rPr>
              <a:t>Establish and argue a position in response to the question presented.</a:t>
            </a:r>
            <a:endParaRPr>
              <a:latin typeface="Lato"/>
              <a:ea typeface="Lato"/>
              <a:cs typeface="Lato"/>
              <a:sym typeface="Lato"/>
            </a:endParaRPr>
          </a:p>
          <a:p>
            <a:pPr marL="457200" lvl="0" indent="-342900" rtl="0">
              <a:spcBef>
                <a:spcPts val="0"/>
              </a:spcBef>
              <a:spcAft>
                <a:spcPts val="0"/>
              </a:spcAft>
              <a:buSzPts val="1800"/>
              <a:buFont typeface="Lato"/>
              <a:buAutoNum type="arabicPeriod"/>
            </a:pPr>
            <a:r>
              <a:rPr lang="en">
                <a:latin typeface="Lato"/>
                <a:ea typeface="Lato"/>
                <a:cs typeface="Lato"/>
                <a:sym typeface="Lato"/>
              </a:rPr>
              <a:t>Support your position and arguments by using evidence from your knowledge and understanding of Social Studies.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0" y="526350"/>
            <a:ext cx="9071700" cy="40908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Argument→ Explanation→ Evidence (Example) → Explanation→ Conclusion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1955125" y="526350"/>
            <a:ext cx="5618700"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solidFill>
                  <a:srgbClr val="FF9900"/>
                </a:solidFill>
              </a:rPr>
              <a:t>O</a:t>
            </a:r>
            <a:r>
              <a:rPr lang="en"/>
              <a:t>pinion</a:t>
            </a:r>
            <a:endParaRPr/>
          </a:p>
          <a:p>
            <a:pPr marL="0" lvl="0" indent="0">
              <a:spcBef>
                <a:spcPts val="0"/>
              </a:spcBef>
              <a:spcAft>
                <a:spcPts val="0"/>
              </a:spcAft>
              <a:buNone/>
            </a:pPr>
            <a:r>
              <a:rPr lang="en">
                <a:solidFill>
                  <a:srgbClr val="FF9900"/>
                </a:solidFill>
              </a:rPr>
              <a:t>R</a:t>
            </a:r>
            <a:r>
              <a:rPr lang="en"/>
              <a:t>easons</a:t>
            </a:r>
            <a:endParaRPr/>
          </a:p>
          <a:p>
            <a:pPr marL="0" lvl="0" indent="0">
              <a:spcBef>
                <a:spcPts val="0"/>
              </a:spcBef>
              <a:spcAft>
                <a:spcPts val="0"/>
              </a:spcAft>
              <a:buNone/>
            </a:pPr>
            <a:r>
              <a:rPr lang="en">
                <a:solidFill>
                  <a:srgbClr val="FF9900"/>
                </a:solidFill>
              </a:rPr>
              <a:t>E</a:t>
            </a:r>
            <a:r>
              <a:rPr lang="en"/>
              <a:t>xamples</a:t>
            </a:r>
            <a:endParaRPr/>
          </a:p>
          <a:p>
            <a:pPr marL="0" lvl="0" indent="0">
              <a:spcBef>
                <a:spcPts val="0"/>
              </a:spcBef>
              <a:spcAft>
                <a:spcPts val="0"/>
              </a:spcAft>
              <a:buNone/>
            </a:pPr>
            <a:r>
              <a:rPr lang="en">
                <a:solidFill>
                  <a:srgbClr val="FF9900"/>
                </a:solidFill>
              </a:rPr>
              <a:t>O</a:t>
            </a:r>
            <a:r>
              <a:rPr lang="en"/>
              <a:t>pinion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Persuade Me!</a:t>
            </a:r>
            <a:endParaRPr/>
          </a:p>
        </p:txBody>
      </p:sp>
      <p:sp>
        <p:nvSpPr>
          <p:cNvPr id="173" name="Shape 17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Using one of the following statements, complete the persuasive </a:t>
            </a:r>
            <a:r>
              <a:rPr lang="en" b="1"/>
              <a:t>planning sheet</a:t>
            </a:r>
            <a:r>
              <a:rPr lang="en"/>
              <a:t> that convinces me of your side! </a:t>
            </a:r>
            <a:endParaRPr/>
          </a:p>
          <a:p>
            <a:pPr marL="457200" lvl="0" indent="-342900" rtl="0">
              <a:spcBef>
                <a:spcPts val="1600"/>
              </a:spcBef>
              <a:spcAft>
                <a:spcPts val="0"/>
              </a:spcAft>
              <a:buClr>
                <a:srgbClr val="FFFFFF"/>
              </a:buClr>
              <a:buSzPts val="1800"/>
              <a:buAutoNum type="arabicPeriod"/>
            </a:pPr>
            <a:r>
              <a:rPr lang="en" b="1">
                <a:solidFill>
                  <a:srgbClr val="FFFFFF"/>
                </a:solidFill>
                <a:latin typeface="Lato"/>
                <a:ea typeface="Lato"/>
                <a:cs typeface="Lato"/>
                <a:sym typeface="Lato"/>
              </a:rPr>
              <a:t>“Chocolate chip cookies are the best cookies!”</a:t>
            </a:r>
            <a:endParaRPr>
              <a:solidFill>
                <a:srgbClr val="FFFFFF"/>
              </a:solidFill>
              <a:latin typeface="Lato"/>
              <a:ea typeface="Lato"/>
              <a:cs typeface="Lato"/>
              <a:sym typeface="Lato"/>
            </a:endParaRPr>
          </a:p>
          <a:p>
            <a:pPr marL="457200" lvl="0" indent="-342900" rtl="0">
              <a:spcBef>
                <a:spcPts val="1600"/>
              </a:spcBef>
              <a:spcAft>
                <a:spcPts val="0"/>
              </a:spcAft>
              <a:buClr>
                <a:srgbClr val="FFFFFF"/>
              </a:buClr>
              <a:buSzPts val="1800"/>
              <a:buAutoNum type="arabicPeriod"/>
            </a:pPr>
            <a:r>
              <a:rPr lang="en" b="1">
                <a:solidFill>
                  <a:srgbClr val="FFFFFF"/>
                </a:solidFill>
                <a:latin typeface="Lato"/>
                <a:ea typeface="Lato"/>
                <a:cs typeface="Lato"/>
                <a:sym typeface="Lato"/>
              </a:rPr>
              <a:t>“Snickers bars are the worst kind of chocolate bar!”</a:t>
            </a:r>
            <a:endParaRPr b="1">
              <a:solidFill>
                <a:srgbClr val="FFFFFF"/>
              </a:solidFill>
              <a:latin typeface="Lato"/>
              <a:ea typeface="Lato"/>
              <a:cs typeface="Lato"/>
              <a:sym typeface="Lato"/>
            </a:endParaRPr>
          </a:p>
          <a:p>
            <a:pPr marL="457200" lvl="0" indent="-342900" rtl="0">
              <a:spcBef>
                <a:spcPts val="1600"/>
              </a:spcBef>
              <a:spcAft>
                <a:spcPts val="0"/>
              </a:spcAft>
              <a:buClr>
                <a:srgbClr val="FFFFFF"/>
              </a:buClr>
              <a:buSzPts val="1800"/>
              <a:buAutoNum type="arabicPeriod"/>
            </a:pPr>
            <a:r>
              <a:rPr lang="en" b="1">
                <a:solidFill>
                  <a:srgbClr val="FFFFFF"/>
                </a:solidFill>
                <a:latin typeface="Lato"/>
                <a:ea typeface="Lato"/>
                <a:cs typeface="Lato"/>
                <a:sym typeface="Lato"/>
              </a:rPr>
              <a:t>“Voldemort was a much more interesting character than Harry Potter!”</a:t>
            </a:r>
            <a:endParaRPr b="1">
              <a:solidFill>
                <a:srgbClr val="FFFFFF"/>
              </a:solidFill>
              <a:latin typeface="Lato"/>
              <a:ea typeface="Lato"/>
              <a:cs typeface="Lato"/>
              <a:sym typeface="Lato"/>
            </a:endParaRPr>
          </a:p>
          <a:p>
            <a:pPr marL="457200" lvl="0" indent="-342900" rtl="0">
              <a:spcBef>
                <a:spcPts val="1600"/>
              </a:spcBef>
              <a:spcAft>
                <a:spcPts val="0"/>
              </a:spcAft>
              <a:buClr>
                <a:srgbClr val="FFFFFF"/>
              </a:buClr>
              <a:buSzPts val="1800"/>
              <a:buFont typeface="Lato"/>
              <a:buAutoNum type="arabicPeriod"/>
            </a:pPr>
            <a:r>
              <a:rPr lang="en" i="1">
                <a:solidFill>
                  <a:srgbClr val="FFFFFF"/>
                </a:solidFill>
              </a:rPr>
              <a:t>“The best hockey team in the NHL right now is the Edmonton Oilers.”</a:t>
            </a:r>
            <a:endParaRPr i="1">
              <a:solidFill>
                <a:srgbClr val="FFFFFF"/>
              </a:solidFill>
            </a:endParaRPr>
          </a:p>
          <a:p>
            <a:pPr marL="0" lvl="0" indent="0" rtl="0">
              <a:spcBef>
                <a:spcPts val="1600"/>
              </a:spcBef>
              <a:spcAft>
                <a:spcPts val="1600"/>
              </a:spcAft>
              <a:buNone/>
            </a:pPr>
            <a:endParaRPr sz="1400" b="1">
              <a:solidFill>
                <a:srgbClr val="FFFFFF"/>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Vocab Check!</a:t>
            </a:r>
            <a:endParaRPr/>
          </a:p>
        </p:txBody>
      </p:sp>
      <p:sp>
        <p:nvSpPr>
          <p:cNvPr id="70" name="Shape 7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rtl="0">
              <a:spcBef>
                <a:spcPts val="0"/>
              </a:spcBef>
              <a:spcAft>
                <a:spcPts val="0"/>
              </a:spcAft>
              <a:buSzPts val="1800"/>
              <a:buChar char="●"/>
            </a:pPr>
            <a:r>
              <a:rPr lang="en"/>
              <a:t>What does the word </a:t>
            </a:r>
            <a:r>
              <a:rPr lang="en" b="1"/>
              <a:t>‘PERSUASIVE’ </a:t>
            </a:r>
            <a:r>
              <a:rPr lang="en"/>
              <a:t>mean?</a:t>
            </a:r>
            <a:endParaRPr/>
          </a:p>
          <a:p>
            <a:pPr marL="457200" lvl="0" indent="-342900">
              <a:spcBef>
                <a:spcPts val="0"/>
              </a:spcBef>
              <a:spcAft>
                <a:spcPts val="0"/>
              </a:spcAft>
              <a:buSzPts val="1800"/>
              <a:buChar char="●"/>
            </a:pPr>
            <a:r>
              <a:rPr lang="en"/>
              <a:t>What does it mean when we try to </a:t>
            </a:r>
            <a:r>
              <a:rPr lang="en" b="1"/>
              <a:t>PERSUADE </a:t>
            </a:r>
            <a:r>
              <a:rPr lang="en"/>
              <a:t>someone?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“Cause (someone) to do something through reasoning or argument.”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What is </a:t>
            </a:r>
            <a:r>
              <a:rPr lang="en" b="1"/>
              <a:t>PERSUASIVE WRITING??</a:t>
            </a:r>
            <a:endParaRPr b="1"/>
          </a:p>
        </p:txBody>
      </p:sp>
      <p:sp>
        <p:nvSpPr>
          <p:cNvPr id="81" name="Shape 8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2400"/>
              <a:t>Persuasive writing is a type of writing that tries to CONVINCE A READER OF AN OPINION OR BELIEF.</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Why do authors try to persuade their readers?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Why?</a:t>
            </a:r>
            <a:endParaRPr/>
          </a:p>
        </p:txBody>
      </p:sp>
      <p:sp>
        <p:nvSpPr>
          <p:cNvPr id="92" name="Shape 92"/>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3" name="Shape 9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rtl="0">
              <a:spcBef>
                <a:spcPts val="0"/>
              </a:spcBef>
              <a:spcAft>
                <a:spcPts val="0"/>
              </a:spcAft>
              <a:buSzPts val="1800"/>
              <a:buChar char="●"/>
            </a:pPr>
            <a:r>
              <a:rPr lang="en"/>
              <a:t>To change their mind.</a:t>
            </a:r>
            <a:endParaRPr/>
          </a:p>
          <a:p>
            <a:pPr marL="457200" lvl="0" indent="-342900" rtl="0">
              <a:spcBef>
                <a:spcPts val="0"/>
              </a:spcBef>
              <a:spcAft>
                <a:spcPts val="0"/>
              </a:spcAft>
              <a:buSzPts val="1800"/>
              <a:buChar char="●"/>
            </a:pPr>
            <a:r>
              <a:rPr lang="en"/>
              <a:t>To support a cause.</a:t>
            </a:r>
            <a:endParaRPr/>
          </a:p>
          <a:p>
            <a:pPr marL="457200" lvl="0" indent="-342900" rtl="0">
              <a:spcBef>
                <a:spcPts val="0"/>
              </a:spcBef>
              <a:spcAft>
                <a:spcPts val="0"/>
              </a:spcAft>
              <a:buSzPts val="1800"/>
              <a:buChar char="●"/>
            </a:pPr>
            <a:r>
              <a:rPr lang="en"/>
              <a:t>To keep readers.</a:t>
            </a:r>
            <a:endParaRPr/>
          </a:p>
          <a:p>
            <a:pPr marL="457200" lvl="0" indent="-342900" rtl="0">
              <a:spcBef>
                <a:spcPts val="0"/>
              </a:spcBef>
              <a:spcAft>
                <a:spcPts val="0"/>
              </a:spcAft>
              <a:buSzPts val="1800"/>
              <a:buChar char="●"/>
            </a:pPr>
            <a:r>
              <a:rPr lang="en"/>
              <a:t>To make money.</a:t>
            </a:r>
            <a:endParaRPr/>
          </a:p>
          <a:p>
            <a:pPr marL="457200" lvl="0" indent="-342900" rtl="0">
              <a:spcBef>
                <a:spcPts val="0"/>
              </a:spcBef>
              <a:spcAft>
                <a:spcPts val="0"/>
              </a:spcAft>
              <a:buSzPts val="1800"/>
              <a:buChar char="●"/>
            </a:pPr>
            <a:r>
              <a:rPr lang="en"/>
              <a:t>To be best sellers.</a:t>
            </a:r>
            <a:endParaRPr/>
          </a:p>
          <a:p>
            <a:pPr marL="457200" lvl="0" indent="-342900">
              <a:spcBef>
                <a:spcPts val="0"/>
              </a:spcBef>
              <a:spcAft>
                <a:spcPts val="0"/>
              </a:spcAft>
              <a:buSzPts val="1800"/>
              <a:buChar char="●"/>
            </a:pPr>
            <a:r>
              <a:rPr lang="en"/>
              <a:t>To buy a product.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HOW do authors persuade readers?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How?</a:t>
            </a:r>
            <a:endParaRPr/>
          </a:p>
        </p:txBody>
      </p:sp>
      <p:sp>
        <p:nvSpPr>
          <p:cNvPr id="104" name="Shape 10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rtl="0">
              <a:spcBef>
                <a:spcPts val="0"/>
              </a:spcBef>
              <a:spcAft>
                <a:spcPts val="0"/>
              </a:spcAft>
              <a:buSzPts val="1800"/>
              <a:buChar char="●"/>
            </a:pPr>
            <a:r>
              <a:rPr lang="en"/>
              <a:t>Free gift included.</a:t>
            </a:r>
            <a:endParaRPr/>
          </a:p>
          <a:p>
            <a:pPr marL="457200" lvl="0" indent="-342900" rtl="0">
              <a:spcBef>
                <a:spcPts val="0"/>
              </a:spcBef>
              <a:spcAft>
                <a:spcPts val="0"/>
              </a:spcAft>
              <a:buSzPts val="1800"/>
              <a:buChar char="●"/>
            </a:pPr>
            <a:r>
              <a:rPr lang="en"/>
              <a:t>Advertisements.</a:t>
            </a:r>
            <a:endParaRPr/>
          </a:p>
          <a:p>
            <a:pPr marL="457200" lvl="0" indent="-342900" rtl="0">
              <a:spcBef>
                <a:spcPts val="0"/>
              </a:spcBef>
              <a:spcAft>
                <a:spcPts val="0"/>
              </a:spcAft>
              <a:buSzPts val="1800"/>
              <a:buChar char="●"/>
            </a:pPr>
            <a:r>
              <a:rPr lang="en"/>
              <a:t>Humour.</a:t>
            </a:r>
            <a:endParaRPr/>
          </a:p>
          <a:p>
            <a:pPr marL="457200" lvl="0" indent="-342900" rtl="0">
              <a:spcBef>
                <a:spcPts val="0"/>
              </a:spcBef>
              <a:spcAft>
                <a:spcPts val="0"/>
              </a:spcAft>
              <a:buSzPts val="1800"/>
              <a:buChar char="●"/>
            </a:pPr>
            <a:r>
              <a:rPr lang="en"/>
              <a:t>Hollywood celebrity.</a:t>
            </a:r>
            <a:endParaRPr/>
          </a:p>
          <a:p>
            <a:pPr marL="457200" lvl="0" indent="-342900" rtl="0">
              <a:spcBef>
                <a:spcPts val="0"/>
              </a:spcBef>
              <a:spcAft>
                <a:spcPts val="0"/>
              </a:spcAft>
              <a:buSzPts val="1800"/>
              <a:buChar char="●"/>
            </a:pPr>
            <a:r>
              <a:rPr lang="en"/>
              <a:t>Tug at emotions.</a:t>
            </a:r>
            <a:endParaRPr/>
          </a:p>
          <a:p>
            <a:pPr marL="457200" lvl="0" indent="-342900" rtl="0">
              <a:spcBef>
                <a:spcPts val="0"/>
              </a:spcBef>
              <a:spcAft>
                <a:spcPts val="0"/>
              </a:spcAft>
              <a:buSzPts val="1800"/>
              <a:buChar char="●"/>
            </a:pPr>
            <a:r>
              <a:rPr lang="en"/>
              <a:t>Scare tactics.</a:t>
            </a:r>
            <a:endParaRPr/>
          </a:p>
          <a:p>
            <a:pPr marL="457200" lvl="0" indent="-342900" rtl="0">
              <a:spcBef>
                <a:spcPts val="0"/>
              </a:spcBef>
              <a:spcAft>
                <a:spcPts val="0"/>
              </a:spcAft>
              <a:buSzPts val="1800"/>
              <a:buChar char="●"/>
            </a:pPr>
            <a:r>
              <a:rPr lang="en"/>
              <a:t>Familiar things.</a:t>
            </a:r>
            <a:endParaRPr/>
          </a:p>
          <a:p>
            <a:pPr marL="457200" lvl="0" indent="-342900">
              <a:spcBef>
                <a:spcPts val="0"/>
              </a:spcBef>
              <a:spcAft>
                <a:spcPts val="0"/>
              </a:spcAft>
              <a:buSzPts val="1800"/>
              <a:buChar char="●"/>
            </a:pPr>
            <a:r>
              <a:rPr lang="en"/>
              <a:t>Favourite characters.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Let’s Discuss!</a:t>
            </a:r>
            <a:endParaRPr/>
          </a:p>
        </p:txBody>
      </p:sp>
      <p:pic>
        <p:nvPicPr>
          <p:cNvPr id="110" name="Shape 110"/>
          <p:cNvPicPr preferRelativeResize="0"/>
          <p:nvPr/>
        </p:nvPicPr>
        <p:blipFill>
          <a:blip r:embed="rId3">
            <a:alphaModFix/>
          </a:blip>
          <a:stretch>
            <a:fillRect/>
          </a:stretch>
        </p:blipFill>
        <p:spPr>
          <a:xfrm>
            <a:off x="5406161" y="115223"/>
            <a:ext cx="3623875" cy="1661988"/>
          </a:xfrm>
          <a:prstGeom prst="rect">
            <a:avLst/>
          </a:prstGeom>
          <a:noFill/>
          <a:ln>
            <a:noFill/>
          </a:ln>
        </p:spPr>
      </p:pic>
      <p:sp>
        <p:nvSpPr>
          <p:cNvPr id="111" name="Shape 111"/>
          <p:cNvSpPr txBox="1">
            <a:spLocks noGrp="1"/>
          </p:cNvSpPr>
          <p:nvPr>
            <p:ph type="body" idx="1"/>
          </p:nvPr>
        </p:nvSpPr>
        <p:spPr>
          <a:xfrm>
            <a:off x="387900" y="1489825"/>
            <a:ext cx="8368200" cy="319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solidFill>
                  <a:srgbClr val="6AA84F"/>
                </a:solidFill>
                <a:latin typeface="Lato"/>
                <a:ea typeface="Lato"/>
                <a:cs typeface="Lato"/>
                <a:sym typeface="Lato"/>
              </a:rPr>
              <a:t>“</a:t>
            </a:r>
            <a:r>
              <a:rPr lang="en" sz="4800" b="1" dirty="0" smtClean="0">
                <a:solidFill>
                  <a:srgbClr val="6AA84F"/>
                </a:solidFill>
                <a:latin typeface="Lato"/>
                <a:ea typeface="Lato"/>
                <a:cs typeface="Lato"/>
                <a:sym typeface="Lato"/>
              </a:rPr>
              <a:t>Chocolate chip cookies are the best cookies!”</a:t>
            </a:r>
            <a:endParaRPr dirty="0">
              <a:solidFill>
                <a:srgbClr val="FFFFFF"/>
              </a:solidFill>
              <a:latin typeface="Lato"/>
              <a:ea typeface="Lato"/>
              <a:cs typeface="Lato"/>
              <a:sym typeface="Lato"/>
            </a:endParaRPr>
          </a:p>
          <a:p>
            <a:pPr marL="0" lvl="0" indent="0">
              <a:spcBef>
                <a:spcPts val="1600"/>
              </a:spcBef>
              <a:spcAft>
                <a:spcPts val="0"/>
              </a:spcAft>
              <a:buNone/>
            </a:pPr>
            <a:r>
              <a:rPr lang="en" sz="2400" dirty="0">
                <a:solidFill>
                  <a:srgbClr val="FFFFFF"/>
                </a:solidFill>
                <a:latin typeface="Lato"/>
                <a:ea typeface="Lato"/>
                <a:cs typeface="Lato"/>
                <a:sym typeface="Lato"/>
              </a:rPr>
              <a:t>****DO YOU AGREE OR DISAGREE WITH THIS STATEMENT? </a:t>
            </a:r>
            <a:r>
              <a:rPr lang="en" sz="2400" u="sng" dirty="0">
                <a:solidFill>
                  <a:srgbClr val="FFFFFF"/>
                </a:solidFill>
                <a:latin typeface="Lato"/>
                <a:ea typeface="Lato"/>
                <a:cs typeface="Lato"/>
                <a:sym typeface="Lato"/>
              </a:rPr>
              <a:t>WHY or WHY </a:t>
            </a:r>
            <a:r>
              <a:rPr lang="en" sz="2400" u="sng" dirty="0" smtClean="0">
                <a:solidFill>
                  <a:srgbClr val="FFFFFF"/>
                </a:solidFill>
                <a:latin typeface="Lato"/>
                <a:ea typeface="Lato"/>
                <a:cs typeface="Lato"/>
                <a:sym typeface="Lato"/>
              </a:rPr>
              <a:t>NOT</a:t>
            </a:r>
            <a:r>
              <a:rPr lang="en" sz="2400" dirty="0">
                <a:solidFill>
                  <a:srgbClr val="FFFFFF"/>
                </a:solidFill>
                <a:latin typeface="Lato"/>
                <a:ea typeface="Lato"/>
                <a:cs typeface="Lato"/>
                <a:sym typeface="Lato"/>
              </a:rPr>
              <a:t>?  </a:t>
            </a:r>
            <a:r>
              <a:rPr lang="en" sz="2400" b="1" dirty="0">
                <a:solidFill>
                  <a:srgbClr val="FFFFFF"/>
                </a:solidFill>
                <a:latin typeface="Lato"/>
                <a:ea typeface="Lato"/>
                <a:cs typeface="Lato"/>
                <a:sym typeface="Lato"/>
              </a:rPr>
              <a:t>LIST 2-3 ARGUMENT WHY YOU AGREE/DISAGREE.</a:t>
            </a:r>
            <a:endParaRPr sz="2400" b="1" dirty="0">
              <a:solidFill>
                <a:srgbClr val="FFFFFF"/>
              </a:solidFill>
              <a:latin typeface="Lato"/>
              <a:ea typeface="Lato"/>
              <a:cs typeface="Lato"/>
              <a:sym typeface="Lato"/>
            </a:endParaRPr>
          </a:p>
          <a:p>
            <a:pPr marL="0" lvl="0" indent="0">
              <a:spcBef>
                <a:spcPts val="1600"/>
              </a:spcBef>
              <a:spcAft>
                <a:spcPts val="1600"/>
              </a:spcAft>
              <a:buNone/>
            </a:pPr>
            <a:endParaRPr dirty="0"/>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583</Words>
  <Application>Microsoft Macintosh PowerPoint</Application>
  <PresentationFormat>On-screen Show (16:9)</PresentationFormat>
  <Paragraphs>72</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Roboto Slab</vt:lpstr>
      <vt:lpstr>Roboto</vt:lpstr>
      <vt:lpstr>Lato</vt:lpstr>
      <vt:lpstr>Marina</vt:lpstr>
      <vt:lpstr>Persuasive Writing</vt:lpstr>
      <vt:lpstr>Vocab Check!</vt:lpstr>
      <vt:lpstr>“Cause (someone) to do something through reasoning or argument.”</vt:lpstr>
      <vt:lpstr>What is PERSUASIVE WRITING??</vt:lpstr>
      <vt:lpstr>Why do authors try to persuade their readers?</vt:lpstr>
      <vt:lpstr>Why?</vt:lpstr>
      <vt:lpstr>HOW do authors persuade readers?</vt:lpstr>
      <vt:lpstr>How?</vt:lpstr>
      <vt:lpstr>Let’s Discuss!</vt:lpstr>
      <vt:lpstr>Let’s Discuss!</vt:lpstr>
      <vt:lpstr>Let’s Discuss!</vt:lpstr>
      <vt:lpstr>Let’s Discuss!</vt:lpstr>
      <vt:lpstr>Let’s Discuss!</vt:lpstr>
      <vt:lpstr>Building an Argument</vt:lpstr>
      <vt:lpstr>Argument vs. Evidence</vt:lpstr>
      <vt:lpstr>To what extent has Canadian identity been shaped by the past?</vt:lpstr>
      <vt:lpstr>Argument→ Explanation→ Evidence (Example) → Explanation→ Conclusion</vt:lpstr>
      <vt:lpstr>Opinion Reasons Examples Opinion</vt:lpstr>
      <vt:lpstr>Persuade 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Persuasive Writing</dc:title>
  <cp:lastModifiedBy>CBE CBE</cp:lastModifiedBy>
  <cp:revision>1</cp:revision>
  <dcterms:modified xsi:type="dcterms:W3CDTF">2018-03-09T21:00:36Z</dcterms:modified>
</cp:coreProperties>
</file>