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30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301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303" r:id="rId47"/>
    <p:sldId id="304" r:id="rId48"/>
    <p:sldId id="305" r:id="rId49"/>
    <p:sldId id="306" r:id="rId5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E7A3F4B-5E6F-724E-B12D-CDAAB8603F2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BC461-712E-AF47-8EDE-DA45F6A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8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Chapter 7: </a:t>
            </a:r>
            <a:r>
              <a:rPr lang="en"/>
              <a:t>Creating a New Country</a:t>
            </a:r>
            <a:endParaRPr dirty="0"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Studies 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Political Deadlock in Canada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1850s: people were UNHAPPY with the political system.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1841, Upper and Lower Canada were UNITED.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Canada East and Canada West.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English made up the MAJORITY.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Canadiens were often OUTVOTED on matter that were VERY important to them.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Canadiens began to talk about DIVIDING the province of Canada.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Louis-Hippolyte LaFontaine disagreed.</a:t>
            </a:r>
            <a:endParaRPr/>
          </a:p>
          <a:p>
            <a: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Believed he could make the system work for Canadiens.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Political Deadlock in Canada</a:t>
            </a: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 Fontaine knew that the English were not as united as they seemed. 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Divided into 2 groups:</a:t>
            </a:r>
            <a:endParaRPr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 Reformers and the Tories (Conservatives).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 Fontaine joined forces with his friend, Robert Baldwin, who was the leader of the Reformers.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Together, they formed a “Great Ministry”, and developed laws to improve life in Canada.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Political Deadlock in Canada</a:t>
            </a: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Responsible government gave MORE POWER to the elected assemblies...this DID NOT mean that the government ran smoothly.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the Great Ministry ended, things got worse.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During the 1850s, the Assembly was deadlocked by rivalries between groups. 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one could agree on anything.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Political Deadlock in Canada</a:t>
            </a: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 by Pop</a:t>
            </a: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of the issues that divided the Assembly was REPRESENTATION BY POPULATION (rep by pop).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Under the system, elected member all represent the same number of people.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larger the population, the more representatives.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was NOT the system in Canada...people were frustrated.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Political Deadlock in Canada</a:t>
            </a: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 by Pop.</a:t>
            </a:r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Act of Union had given Canada East and Canada West the same number of seats in the Assembly.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the 1840s: Canada West had had a SMALLER population than its neighbour to the East. 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 a result, people in Canada West were happy to have the same number of seats.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1850s: the population in Canada West began to OUTGROW that of Canada East.</a:t>
            </a:r>
            <a:endParaRPr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Politicians in Canada West began to DEMAND more seats.</a:t>
            </a:r>
            <a:endParaRPr/>
          </a:p>
          <a:p>
            <a: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They wanted Rep by Pop.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Political Deadlock in Canada</a:t>
            </a: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 by Pop.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</a:t>
            </a:r>
            <a:r>
              <a:rPr lang="en" dirty="0" err="1"/>
              <a:t>Canadien</a:t>
            </a:r>
            <a:r>
              <a:rPr lang="en" dirty="0"/>
              <a:t> politicians in Canada East objected.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The </a:t>
            </a:r>
            <a:r>
              <a:rPr lang="en" dirty="0" err="1"/>
              <a:t>Canadiens</a:t>
            </a:r>
            <a:r>
              <a:rPr lang="en" dirty="0"/>
              <a:t> would be OUTNUMBERED if Canada W</a:t>
            </a:r>
            <a:r>
              <a:rPr lang="en-US" dirty="0"/>
              <a:t>e</a:t>
            </a:r>
            <a:r>
              <a:rPr lang="en" dirty="0" err="1"/>
              <a:t>st</a:t>
            </a:r>
            <a:r>
              <a:rPr lang="en" dirty="0"/>
              <a:t> got more seats.</a:t>
            </a:r>
            <a:endParaRPr dirty="0"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This fight over rep by pop led to deadlocks in the Assembly.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Shifting Trade Partners</a:t>
            </a: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4727600" y="724200"/>
            <a:ext cx="42987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Political deadlock was not the only reason for change.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were also ECONOMIC reasons.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Under the mercantile system, the British colonies had helped make Britain rich.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a long time, furs, timber, wheat and fish from the colonies BOOSTED Britain’s economy.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system helped the colonies do well, too.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Britain taxed imports from ALL countries, except its colonies.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made the colonial goods inexpensive and popular in Britain.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colonies could depend on the British to buy their goods.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Shifting Trade Partners</a:t>
            </a: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Britain Lets Go</a:t>
            </a:r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By 1846, the mercantile system stopped working.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Britain’s new manufacturing industries were getting BIGGER.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Britain needed to find more places to sell their goods.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Britain reduced or removed taxes on good imported from all countries.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In turn, Britain could sell its goods to more countries.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Britain began FREE TRADE, or Tax-Free trade with all countries.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The colonies no longer had an assured market for their goods.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Shifting Trade Partners</a:t>
            </a:r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Britain Lets Go</a:t>
            </a:r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During the same time, Britain began to wonder why they were keeping the colonies.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Britain NO LONGER need them for trade.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Britain wanted the colonies to pay for their own governments and defence.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return, Britain would give the colonies GREATER CONTROL over their own affairs.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Shifting Trade Partners</a:t>
            </a: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Trade with the United States</a:t>
            </a:r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Britain urged its colonies to look for other markets.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colonies in British North America turned to the United States.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1854: Colonies in British North America and the US sign a trade agreement.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created reciprocity between the colonies and the US.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Fish, timber and grain could flow both ways across the border free of any import taxes.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To what extent was Confederation an attempt to solve existing problems and lay a foundation for a new country?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Shifting Trade Partners</a:t>
            </a: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Trade with the United States</a:t>
            </a: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2"/>
          </p:nvPr>
        </p:nvSpPr>
        <p:spPr>
          <a:xfrm>
            <a:off x="4626250" y="724200"/>
            <a:ext cx="4517700" cy="412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Reciprocity was good for the colonies.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Their business did well.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However, the Americans decided they weren’t getting enough out of the trade deal. 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After just 10 years, the US decided to cancel the deal.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colonies faced an economic crisis.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they had lost their special trade relationships with BOTH Britain and the US.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should they do now?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many, the answer was UNION.</a:t>
            </a:r>
            <a:endParaRPr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Would allow them to trade amongst themselves.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Shifting Trade Partners</a:t>
            </a: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 Business Sense</a:t>
            </a:r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584025" y="724200"/>
            <a:ext cx="4560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Business leaders had their own reasons for wanted a union of the colonies.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thought it made good business sense.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would give businesses in Canada East and Canada West access to the Maritime ports.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They could access these ports to transport their goods overseas.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turn, the Maritime ports would gain more customers.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a united market, the colonies could exchange goods without paying atex.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Building a stronger market at home was one way to make up for the reduction of trade with Britain and the US.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Defending British North America</a:t>
            </a: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Civil War in the US</a:t>
            </a:r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2"/>
          </p:nvPr>
        </p:nvSpPr>
        <p:spPr>
          <a:xfrm>
            <a:off x="4592475" y="724200"/>
            <a:ext cx="45516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end of the reciprocity trade deal brought change.</a:t>
            </a:r>
            <a:endParaRPr sz="1200"/>
          </a:p>
          <a:p>
            <a: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It soured relations between the colonies and the US.</a:t>
            </a:r>
            <a:endParaRPr sz="1200"/>
          </a:p>
          <a:p>
            <a: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Colonists worried that the US might send its army to Canada.</a:t>
            </a:r>
            <a:endParaRPr sz="1200"/>
          </a:p>
          <a:p>
            <a: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1861: Civil war began in the US.</a:t>
            </a:r>
            <a:endParaRPr sz="1200"/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North vs. South.</a:t>
            </a:r>
            <a:endParaRPr sz="1200"/>
          </a:p>
          <a:p>
            <a: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Two main issues: slavery and the power of the states to make their own laws.</a:t>
            </a:r>
            <a:endParaRPr sz="1200"/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Most colonists in British North America opposed slavery...supported the North.</a:t>
            </a:r>
            <a:endParaRPr sz="1200"/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However, Britain’s textile industry depended on the cotton from the southern plantations that enslaved African Americans.</a:t>
            </a:r>
            <a:endParaRPr sz="1200"/>
          </a:p>
          <a:p>
            <a: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It seemed that Britain was supporting the South.</a:t>
            </a:r>
            <a:endParaRPr sz="1200"/>
          </a:p>
          <a:p>
            <a: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The North was suspicious about Britain and its colonies.</a:t>
            </a:r>
            <a:endParaRPr sz="1200"/>
          </a:p>
          <a:p>
            <a: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This concerned colonists in Canada.</a:t>
            </a:r>
            <a:endParaRPr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Defending British North America</a:t>
            </a:r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Civil War in the US</a:t>
            </a:r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2"/>
          </p:nvPr>
        </p:nvSpPr>
        <p:spPr>
          <a:xfrm>
            <a:off x="4592475" y="724200"/>
            <a:ext cx="45516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Old Standard TT"/>
              <a:buChar char="●"/>
            </a:pPr>
            <a:r>
              <a:rPr lang="en" sz="1200"/>
              <a:t>If the North won the war, would the US turn it’s army to the north?</a:t>
            </a:r>
            <a:endParaRPr sz="1200"/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When the North did win the war in 1865, some Americans wanted to do just that.</a:t>
            </a:r>
            <a:endParaRPr sz="1200"/>
          </a:p>
          <a:p>
            <a: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Wanted to punish Britain for supporting the South.</a:t>
            </a:r>
            <a:endParaRPr sz="1200"/>
          </a:p>
          <a:p>
            <a: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Other American’s wanted to take over the colonies for another reason...MANIFEST DESTINY.</a:t>
            </a:r>
            <a:endParaRPr sz="1200"/>
          </a:p>
          <a:p>
            <a: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They thought it was the natural right of the US to control ALL of North America.</a:t>
            </a:r>
            <a:endParaRPr sz="1200"/>
          </a:p>
          <a:p>
            <a: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Colonists feared the US.</a:t>
            </a:r>
            <a:endParaRPr sz="1200"/>
          </a:p>
          <a:p>
            <a: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In union, perhaps the colonies could better protect themselves.</a:t>
            </a:r>
            <a:endParaRPr sz="120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Defending British North America</a:t>
            </a:r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Fenians</a:t>
            </a:r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Fenians were a group of Irish Americans.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wanted Ireland to be freed from British rule.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1866: Fenians attacked the border towns in the British colonies.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thought this would force Britain to free Ireland.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did not work, however these events made the colonists even more nervous about the security of their borders.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Confederation and the Maritime Colonies  </a:t>
            </a:r>
            <a:r>
              <a:rPr lang="en" sz="1400"/>
              <a:t>Should the Maritime Colonies unite with the Canadian provinces?</a:t>
            </a:r>
            <a:endParaRPr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503625"/>
              </p:ext>
            </p:extLst>
          </p:nvPr>
        </p:nvGraphicFramePr>
        <p:xfrm>
          <a:off x="956929" y="955892"/>
          <a:ext cx="7028122" cy="384152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514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4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0832">
                <a:tc>
                  <a:txBody>
                    <a:bodyPr/>
                    <a:lstStyle/>
                    <a:p>
                      <a:r>
                        <a:rPr lang="en-US" sz="1800" dirty="0"/>
                        <a:t>New Brunswick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100" b="0" dirty="0"/>
                        <a:t>Economy:</a:t>
                      </a:r>
                      <a:r>
                        <a:rPr lang="en-US" sz="1100" b="0" baseline="0" dirty="0"/>
                        <a:t>  Forestry &amp; fishing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100" b="0" baseline="0" dirty="0"/>
                        <a:t>Most important city:  Saint John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100" b="0" baseline="0" dirty="0"/>
                        <a:t>Famous for its wooden sail ships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100" b="0" baseline="0" dirty="0"/>
                        <a:t>Acadians in the north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100" b="0" baseline="0" dirty="0"/>
                        <a:t>Largest group of colonists:  the Irish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Prince Edward Island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400" dirty="0"/>
                        <a:t>Economy:  Fishing &amp; Farming (Fertile Soil)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400" dirty="0"/>
                        <a:t>Most important city:  Charlottetown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400" dirty="0"/>
                        <a:t>No bridges to the mainland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400" dirty="0"/>
                        <a:t>The smallest colony in area</a:t>
                      </a:r>
                      <a:r>
                        <a:rPr lang="en-US" sz="1400" baseline="0" dirty="0"/>
                        <a:t> &amp; population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0693">
                <a:tc>
                  <a:txBody>
                    <a:bodyPr/>
                    <a:lstStyle/>
                    <a:p>
                      <a:r>
                        <a:rPr lang="en-US" sz="1800" dirty="0"/>
                        <a:t>Nova Scotia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Economy:</a:t>
                      </a:r>
                      <a:r>
                        <a:rPr lang="en-US" sz="1400" baseline="0" dirty="0"/>
                        <a:t>  Fishing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/>
                        <a:t>Most important city:  Halifax (Naval Center)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/>
                        <a:t>Land good for farming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/>
                        <a:t>Trade with colonies in Caribbean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/>
                        <a:t>Largest group of colonies:  the Scots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/>
                        <a:t>About 1, 500 </a:t>
                      </a:r>
                      <a:r>
                        <a:rPr lang="en-US" sz="1400" baseline="0" dirty="0" err="1"/>
                        <a:t>Mi’kmaq</a:t>
                      </a:r>
                      <a:endParaRPr lang="en-US" sz="14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Newfoundland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400" dirty="0"/>
                        <a:t>Economy:  Fishing (exported from Britain)</a:t>
                      </a:r>
                      <a:r>
                        <a:rPr lang="en-US" sz="1400" baseline="0" dirty="0"/>
                        <a:t> &amp; seal hunting.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400" baseline="0" dirty="0"/>
                        <a:t>Most important city:  St. John’s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400" baseline="0" dirty="0"/>
                        <a:t>Land good for farming:  None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400" baseline="0" dirty="0"/>
                        <a:t>Isolated from other colonies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400" baseline="0" dirty="0"/>
                        <a:t>Very close ties to Britain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73421" y="332644"/>
            <a:ext cx="8397172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C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Facts about maritime colonies</a:t>
            </a:r>
          </a:p>
        </p:txBody>
      </p:sp>
    </p:spTree>
    <p:extLst>
      <p:ext uri="{BB962C8B-B14F-4D97-AF65-F5344CB8AC3E}">
        <p14:creationId xmlns:p14="http://schemas.microsoft.com/office/powerpoint/2010/main" val="1591501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Maritime Colonies</a:t>
            </a: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Had very little in common with the Province of Canada.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Geography kept them far from the large inland population.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Maritime colonists made their living from the sea.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fished for a living, others traded with other countries.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goods leaving the Maritime ports were bound for Britain, the US and the Caribbean.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Golden Age of the Maritimes</a:t>
            </a:r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body" idx="2"/>
          </p:nvPr>
        </p:nvSpPr>
        <p:spPr>
          <a:xfrm>
            <a:off x="4584025" y="1"/>
            <a:ext cx="4560000" cy="48165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400" dirty="0"/>
              <a:t>1840 to 1870: “Golden Age”.</a:t>
            </a:r>
            <a:endParaRPr sz="1400" dirty="0"/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dirty="0"/>
              <a:t>Wind, wood and sail.</a:t>
            </a:r>
            <a:endParaRPr dirty="0"/>
          </a:p>
          <a:p>
            <a: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dirty="0"/>
              <a:t>Maritime shipbuilders were respected for the wooden sailing ships they made.</a:t>
            </a:r>
            <a:endParaRPr dirty="0"/>
          </a:p>
          <a:p>
            <a: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dirty="0"/>
              <a:t>British North America had the 4th largest shipping fleet in the world.</a:t>
            </a:r>
            <a:endParaRPr dirty="0"/>
          </a:p>
          <a:p>
            <a: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dirty="0"/>
              <a:t>Only Britain, the US and Norway had bigger fleets.</a:t>
            </a:r>
            <a:endParaRPr dirty="0"/>
          </a:p>
          <a:p>
            <a: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dirty="0"/>
              <a:t>Of these ships, 70% were built in the Maritimes.</a:t>
            </a:r>
            <a:endParaRPr dirty="0"/>
          </a:p>
          <a:p>
            <a: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Shipbuilding symbolized the Maritimes.</a:t>
            </a:r>
            <a:endParaRPr dirty="0"/>
          </a:p>
          <a:p>
            <a: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dirty="0"/>
              <a:t>Fish, lumber and grain were major exports.</a:t>
            </a:r>
            <a:endParaRPr dirty="0"/>
          </a:p>
          <a:p>
            <a: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dirty="0"/>
              <a:t>Coal mining was about to make Nova Scotia one of the largest coal produces in the world.</a:t>
            </a:r>
            <a:endParaRPr dirty="0"/>
          </a:p>
          <a:p>
            <a: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dirty="0"/>
              <a:t>The economy of the Maritimes was growing.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Facts about the Maritime Colonies</a:t>
            </a:r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Mapping Activity </a:t>
            </a:r>
            <a:r>
              <a:rPr lang="en" sz="1200"/>
              <a:t>On the blank map, label the Maritime colonies using page. 149 in Voice and Visions. Then, using page 155, write down the facts about each province.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problems?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Golden Age of the Maritimes</a:t>
            </a:r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not for All</a:t>
            </a:r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eastern colonies were growing.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Mi’Kmaq and the Maliseet lived throughout the region.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Scottish immigrants in Cape Breton.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Acadians, Loyalists and Irish immigrants in New Brunswick.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Black Loyalists and German immigrants in Nova Scotia,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was NOT a golden time for these diverse groups.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Golden Age of the Maritimes</a:t>
            </a:r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Not for All</a:t>
            </a:r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Mi’Kmaq and Maliseet people did not share in the economic benefits.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First Nations signed treaties and were assigned limited reserve lands. 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Much of this land was not good for farming.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natural resources were disappearing.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Black Loyalists experienced racism and discrimination.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Why are these times considered “GOLDEN AGE” in the textbook?????? (hint: stories and voices).</a:t>
            </a:r>
            <a:endParaRPr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Would Union Help or Hinder?</a:t>
            </a:r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people opposed union because they thought it would end the good times.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wanted to expand their trade with Britain and the United States, not Canada.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People who supported union saw that the world was changing.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New technologies based on coal, iron, and steel threatened to end the age of wood, wind and sail.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Union would give them access to the bigger economies of the Canadian provinces.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Proposed railway: business and defense.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Confederation Discussions</a:t>
            </a:r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Not everyone in British North America liked the idea of Confederation. Politicians had a lot of work to do. Some home, they needed to craft a deal that everyone could accept. </a:t>
            </a:r>
            <a:endParaRPr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Breaking the Deadlock</a:t>
            </a:r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Political deadlock made it different to get things don</a:t>
            </a:r>
            <a:r>
              <a:rPr lang="en-US" dirty="0"/>
              <a:t>e</a:t>
            </a:r>
            <a:r>
              <a:rPr lang="en" dirty="0"/>
              <a:t> in Canada.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1864: BREAKTHROUGH!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George Brown (leader of the Clear Grits), convinced his party to join the coalition.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They would vote with the Liberal-Conservatives and the Les Bleus (conservative party of the </a:t>
            </a:r>
            <a:r>
              <a:rPr lang="en" dirty="0" err="1"/>
              <a:t>Canadiens</a:t>
            </a:r>
            <a:r>
              <a:rPr lang="en" dirty="0"/>
              <a:t>).</a:t>
            </a:r>
            <a:endParaRPr dirty="0"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In return, Brown wanted these two parties to support a plan that he had to unite ALL colonies.</a:t>
            </a:r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Breaking the Deadlock</a:t>
            </a:r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Brown proposed FEDERALISM.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colony would keep its own government to take care of its own affairs.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central government would look after matters that would impact the entire union.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Federalism was well-suited for British North America with it spread out colonies.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Liberal-Conservatives and Les Bleus agreed to this plan.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Talk Heats Up</a:t>
            </a:r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1864: Charlottetown Conference: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Delegates from New Brunswick, Nova Scotia and PEI met in Charlottetown to talk about the union of THEIR three colonies.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Politicians in Canada asked to be invited.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Maritime leaders listened to their plan to unite all four colonies.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They agreed to meet again.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Talk Heats Up</a:t>
            </a:r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month later: founders all gathered in Quebec City.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2 weeks they ARGUED.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They found ways to compromise.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They finally reached consensus.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Delegates had drafted the Seventy-Two Resolutions. </a:t>
            </a:r>
            <a:endParaRPr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Foundations for a new country and a new government.</a:t>
            </a:r>
            <a:endParaRPr/>
          </a:p>
          <a:p>
            <a: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Colonial assemblies first had to agree.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 Colonies Decided</a:t>
            </a:r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Mind Map</a:t>
            </a:r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Using page 160 in Voices and Visions, create a mind-map that highlights what the colonies decided in their debates on Confederation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Together</a:t>
            </a:r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man who convinced politicians across the colonies to join in Confederation was John A Macdonald.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Macdonald believed that Canada had to be a PARTNERSHIP between Canadiens and English Canadians.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 make this happen, he formed an alliance with George-Etienne Cartier from Canada East.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Union was George Brown’s idea. 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Macdonald was the one who led the campaign every step of the way.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Canada’s Government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20</a:t>
            </a:r>
            <a:r>
              <a:rPr lang="en-US" sz="1400" dirty="0"/>
              <a:t>20</a:t>
            </a:r>
            <a:r>
              <a:rPr lang="en" sz="1400" dirty="0"/>
              <a:t>: Canada is a DEMOCRACY.</a:t>
            </a:r>
            <a:endParaRPr sz="14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The PEOPLE hold the power.</a:t>
            </a:r>
            <a:endParaRPr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Representative Democracy: citizens elect people to make decisions for them.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Must make laws in the BEST INTEREST of the people.</a:t>
            </a:r>
            <a:endParaRPr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In Canada, the Prime Minister (PM) chooses a small group of these representatives to work with him or her.</a:t>
            </a:r>
            <a:endParaRPr sz="1400" dirty="0"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Called the Cabinet.</a:t>
            </a:r>
            <a:endParaRPr dirty="0"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Runs the government.</a:t>
            </a:r>
            <a:endParaRPr dirty="0"/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Canada has a RESPONSIBLE GOVERNMENT because the Cabinet must answer to the elected representatives.</a:t>
            </a:r>
            <a:endParaRPr sz="1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Together</a:t>
            </a:r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Macdonald was the unofficial “architect” of Confederation at the early discussions in Charlottetown and Quebec.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the London Conference of 1866, he headed the meeting that drew up the British North America Act (BNA Act).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Macdonald wrote most of the BNA Act himself.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Dawn of the Dominion</a:t>
            </a:r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July 1, 1867 saw the creation of a new country: the Dominion of Canada.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Citizens celebrated together in many communities across the country.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we celebrate Canada Day now?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Structure of Canadian Government</a:t>
            </a:r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founders of Confederation made many COMPROMISES.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1867, the British Parliament passed the BNA Act...this made it official: the Dominion of Canada was a country.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Britain still controlled defence and foreign affairs.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Canada remained part of the British Empire.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British monarch was Canada’s head of state.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Governor General would represent the monarch in Canada.</a:t>
            </a:r>
            <a:endParaRPr/>
          </a:p>
          <a:p>
            <a: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Since 1935, the GG has been chosen by the PM.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Structure of Canadian Government</a:t>
            </a:r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Parliament was divided into 2 parts: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was an elected House of Commons and an appointed Senate.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number of seats a province had in the House of Commons was based on rep by pop.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Therefore, Ontario and Quebec had MORE representation.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Senate seats were based on region.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senate would give the less populated provinces a larger voice in the government. 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senate would also protect the rights of minorities.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was the House of Commons that held the real power.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Structure of the Canadian Government</a:t>
            </a:r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BNA Act called for a FEDERAL SYSTEM of government.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created two levels of government: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central government had power over matters affecting the WHOLE COUNTRY.</a:t>
            </a:r>
            <a:endParaRPr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P. 163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provincial government had power over LOCAL or REGIONAL MATTERS.</a:t>
            </a:r>
            <a:endParaRPr/>
          </a:p>
          <a:p>
            <a: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P. 163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Limited Democracy</a:t>
            </a:r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Shape 3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1867, Canada was a democracy...to a degree.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only people who had the right to vote in 1867 were: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Citizens over the age of 21.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Citizens who owned property, or who rented large amounts of property.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Males.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DID NOT have the right to vote?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Women.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Minorites.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Farm labourers or unskilled workers.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First Nations.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11% of Canada’s population were able to vote.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0284"/>
            <a:ext cx="6172200" cy="857250"/>
          </a:xfrm>
        </p:spPr>
        <p:txBody>
          <a:bodyPr/>
          <a:lstStyle/>
          <a:p>
            <a:r>
              <a:rPr lang="en-US" dirty="0"/>
              <a:t>POSTER PROJECT for Chapter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867534"/>
            <a:ext cx="6172200" cy="4275966"/>
          </a:xfrm>
        </p:spPr>
        <p:txBody>
          <a:bodyPr>
            <a:normAutofit/>
          </a:bodyPr>
          <a:lstStyle/>
          <a:p>
            <a:r>
              <a:rPr lang="en-US" dirty="0"/>
              <a:t>Create a poster:</a:t>
            </a:r>
            <a:br>
              <a:rPr lang="en-US" dirty="0"/>
            </a:br>
            <a:endParaRPr lang="en-US" dirty="0"/>
          </a:p>
          <a:p>
            <a:r>
              <a:rPr lang="en-US" b="1" i="1" dirty="0"/>
              <a:t>Must include:</a:t>
            </a:r>
          </a:p>
          <a:p>
            <a:pPr marL="385763" indent="-385763">
              <a:buAutoNum type="arabicPeriod"/>
            </a:pPr>
            <a:r>
              <a:rPr lang="en-US" dirty="0"/>
              <a:t>Flag for Province</a:t>
            </a:r>
          </a:p>
          <a:p>
            <a:pPr marL="385763" indent="-385763">
              <a:buAutoNum type="arabicPeriod"/>
            </a:pPr>
            <a:r>
              <a:rPr lang="en-US" dirty="0"/>
              <a:t>Name of Province at the top</a:t>
            </a:r>
          </a:p>
          <a:p>
            <a:pPr marL="385763" indent="-385763">
              <a:buAutoNum type="arabicPeriod"/>
            </a:pPr>
            <a:r>
              <a:rPr lang="en-US" dirty="0"/>
              <a:t>Year they joined Confederation</a:t>
            </a:r>
          </a:p>
          <a:p>
            <a:pPr marL="385763" indent="-385763">
              <a:buAutoNum type="arabicPeriod"/>
            </a:pPr>
            <a:r>
              <a:rPr lang="en-US" dirty="0"/>
              <a:t>2 Reasons for joining Confederation</a:t>
            </a:r>
          </a:p>
          <a:p>
            <a:pPr marL="385763" indent="-385763">
              <a:buAutoNum type="arabicPeriod"/>
            </a:pPr>
            <a:r>
              <a:rPr lang="en-US" dirty="0"/>
              <a:t>2 Reasons against joining Confederation</a:t>
            </a:r>
          </a:p>
          <a:p>
            <a:pPr marL="385763" indent="-385763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980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8655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CHECKLIST FOR INDIVIDUAL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940244"/>
            <a:ext cx="6172200" cy="4057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___  Choose ONE Province</a:t>
            </a:r>
          </a:p>
          <a:p>
            <a:pPr marL="0" indent="0">
              <a:buNone/>
            </a:pPr>
            <a:r>
              <a:rPr lang="en-US" dirty="0"/>
              <a:t>___  Main theme is Confederation</a:t>
            </a:r>
          </a:p>
          <a:p>
            <a:pPr marL="0" indent="0">
              <a:buNone/>
            </a:pPr>
            <a:r>
              <a:rPr lang="en-US" dirty="0"/>
              <a:t>___  Include Name of Province</a:t>
            </a:r>
          </a:p>
          <a:p>
            <a:pPr marL="0" indent="0">
              <a:buNone/>
            </a:pPr>
            <a:r>
              <a:rPr lang="en-US" dirty="0"/>
              <a:t>___  Include YEAR the province joined </a:t>
            </a:r>
          </a:p>
          <a:p>
            <a:pPr marL="0" indent="0">
              <a:buNone/>
            </a:pPr>
            <a:r>
              <a:rPr lang="en-US" dirty="0"/>
              <a:t>___  Find picture of and draw provincial flag</a:t>
            </a:r>
          </a:p>
          <a:p>
            <a:pPr marL="0" indent="0">
              <a:buNone/>
            </a:pPr>
            <a:r>
              <a:rPr lang="en-US" dirty="0"/>
              <a:t>___  2 Headings must be NEAT &amp; Tidy</a:t>
            </a:r>
          </a:p>
          <a:p>
            <a:pPr marL="0" indent="0">
              <a:buNone/>
            </a:pPr>
            <a:r>
              <a:rPr lang="en-US" dirty="0"/>
              <a:t>___  At least 2 reasons province had for joining</a:t>
            </a:r>
          </a:p>
          <a:p>
            <a:pPr marL="0" indent="0">
              <a:buNone/>
            </a:pPr>
            <a:r>
              <a:rPr lang="en-US" dirty="0"/>
              <a:t>___  At least 2 reasons province had against joining</a:t>
            </a:r>
          </a:p>
          <a:p>
            <a:pPr marL="0" indent="0">
              <a:buNone/>
            </a:pPr>
            <a:r>
              <a:rPr lang="en-US" dirty="0"/>
              <a:t>___  Creative (Color, Pictures, Font)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b="1" dirty="0"/>
              <a:t>TOTAL:  /10</a:t>
            </a:r>
          </a:p>
        </p:txBody>
      </p:sp>
    </p:spTree>
    <p:extLst>
      <p:ext uri="{BB962C8B-B14F-4D97-AF65-F5344CB8AC3E}">
        <p14:creationId xmlns:p14="http://schemas.microsoft.com/office/powerpoint/2010/main" val="4969303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i="1" dirty="0"/>
              <a:t>Students are </a:t>
            </a:r>
            <a:r>
              <a:rPr lang="en-US" sz="3600" i="1" dirty="0">
                <a:solidFill>
                  <a:srgbClr val="660066"/>
                </a:solidFill>
              </a:rPr>
              <a:t>note taking</a:t>
            </a:r>
            <a:r>
              <a:rPr lang="en-US" sz="3600" i="1" dirty="0"/>
              <a:t> and completing assigned chart.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065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82231" y="78281"/>
          <a:ext cx="6080052" cy="48846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2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1849">
                <a:tc>
                  <a:txBody>
                    <a:bodyPr/>
                    <a:lstStyle/>
                    <a:p>
                      <a:r>
                        <a:rPr lang="en-US" sz="1100" dirty="0"/>
                        <a:t>Name of Province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Year Joined Confederation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Reasons</a:t>
                      </a:r>
                      <a:r>
                        <a:rPr lang="en-US" sz="1100" baseline="0" dirty="0"/>
                        <a:t> FOR Joining Confederation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Reasons AGAINST</a:t>
                      </a:r>
                      <a:r>
                        <a:rPr lang="en-US" sz="1100" baseline="0" dirty="0"/>
                        <a:t> joining Confederation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850">
                <a:tc>
                  <a:txBody>
                    <a:bodyPr/>
                    <a:lstStyle/>
                    <a:p>
                      <a:endParaRPr lang="en-US" sz="1100" dirty="0"/>
                    </a:p>
                    <a:p>
                      <a:r>
                        <a:rPr lang="en-US" sz="1100" dirty="0"/>
                        <a:t>Ontario (West)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Quebec (East)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850">
                <a:tc>
                  <a:txBody>
                    <a:bodyPr/>
                    <a:lstStyle/>
                    <a:p>
                      <a:endParaRPr lang="en-US" sz="11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Newfoundland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850">
                <a:tc>
                  <a:txBody>
                    <a:bodyPr/>
                    <a:lstStyle/>
                    <a:p>
                      <a:endParaRPr lang="en-US" sz="1100" dirty="0"/>
                    </a:p>
                    <a:p>
                      <a:r>
                        <a:rPr lang="en-US" sz="1100" dirty="0"/>
                        <a:t>Nova Scotia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850">
                <a:tc>
                  <a:txBody>
                    <a:bodyPr/>
                    <a:lstStyle/>
                    <a:p>
                      <a:r>
                        <a:rPr lang="en-US" sz="1100" dirty="0"/>
                        <a:t>Prince Edward Island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50">
                <a:tc>
                  <a:txBody>
                    <a:bodyPr/>
                    <a:lstStyle/>
                    <a:p>
                      <a:r>
                        <a:rPr lang="en-US" sz="1100" dirty="0"/>
                        <a:t>New Brunswick</a:t>
                      </a:r>
                    </a:p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79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Levels of Government in Canada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(Video)</a:t>
            </a: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200" dirty="0">
                <a:solidFill>
                  <a:schemeClr val="lt2"/>
                </a:solidFill>
              </a:rPr>
              <a:t>https://</a:t>
            </a:r>
            <a:r>
              <a:rPr lang="en" sz="4200" dirty="0" err="1">
                <a:solidFill>
                  <a:schemeClr val="lt2"/>
                </a:solidFill>
              </a:rPr>
              <a:t>www.youtube.com</a:t>
            </a:r>
            <a:r>
              <a:rPr lang="en" sz="4200" dirty="0">
                <a:solidFill>
                  <a:schemeClr val="lt2"/>
                </a:solidFill>
              </a:rPr>
              <a:t>/</a:t>
            </a:r>
            <a:r>
              <a:rPr lang="en" sz="4200" dirty="0" err="1">
                <a:solidFill>
                  <a:schemeClr val="lt2"/>
                </a:solidFill>
              </a:rPr>
              <a:t>watch?v</a:t>
            </a:r>
            <a:r>
              <a:rPr lang="en" sz="4200" dirty="0">
                <a:solidFill>
                  <a:schemeClr val="lt2"/>
                </a:solidFill>
              </a:rPr>
              <a:t>=7C8uDuhLqvg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941" y="547945"/>
            <a:ext cx="5806059" cy="426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3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Canada’s Government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government system that Canada has began over 150 years ago.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Roots in the colonial past, and achievement of responsible government.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65500" y="72420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Conditions for Confederation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265500" y="22707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Province of Canada (Canada West and Canada East).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Nova Scotia.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New Brunswick.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Newfoundland.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PEI.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British Columbia.</a:t>
            </a:r>
            <a:endParaRPr/>
          </a:p>
          <a:p>
            <a:pPr marL="457200" lvl="0" indent="-36195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"/>
              <a:t>Vancouver Island.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1858: seven colonies in British North America.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had their own history and unique identity.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Still had many similarities to one another:</a:t>
            </a:r>
            <a:endParaRPr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All part of the British Empire.</a:t>
            </a:r>
            <a:endParaRPr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Each had parliaments like the one in Britain.</a:t>
            </a:r>
            <a:endParaRPr/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First Nations peoples lived in every colony.</a:t>
            </a:r>
            <a:endParaRPr/>
          </a:p>
          <a:p>
            <a: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Except for in Canada East, the people were largely of British origin.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Conditions for Confederdation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1850s: many colonists began to think about what they had in COMMON.</a:t>
            </a:r>
            <a:endParaRPr/>
          </a:p>
          <a:p>
            <a: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Began to wonder if they could be stronger by UNITING as a single COUNTRY.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17299</TotalTime>
  <Words>2974</Words>
  <Application>Microsoft Office PowerPoint</Application>
  <PresentationFormat>On-screen Show (16:9)</PresentationFormat>
  <Paragraphs>343</Paragraphs>
  <Slides>49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Paperback</vt:lpstr>
      <vt:lpstr>Chapter 7: Creating a New Country</vt:lpstr>
      <vt:lpstr>To what extent was Confederation an attempt to solve existing problems and lay a foundation for a new country?</vt:lpstr>
      <vt:lpstr>What problems?</vt:lpstr>
      <vt:lpstr>Canada’s Government</vt:lpstr>
      <vt:lpstr>Levels of Government in Canada</vt:lpstr>
      <vt:lpstr>PowerPoint Presentation</vt:lpstr>
      <vt:lpstr>Canada’s Government</vt:lpstr>
      <vt:lpstr>Conditions for Confederation</vt:lpstr>
      <vt:lpstr>Conditions for Confederdation</vt:lpstr>
      <vt:lpstr>Political Deadlock in Canada</vt:lpstr>
      <vt:lpstr>Political Deadlock in Canada</vt:lpstr>
      <vt:lpstr>Political Deadlock in Canada</vt:lpstr>
      <vt:lpstr>Political Deadlock in Canada</vt:lpstr>
      <vt:lpstr>Political Deadlock in Canada</vt:lpstr>
      <vt:lpstr>Political Deadlock in Canada</vt:lpstr>
      <vt:lpstr>Shifting Trade Partners</vt:lpstr>
      <vt:lpstr>Shifting Trade Partners</vt:lpstr>
      <vt:lpstr>Shifting Trade Partners</vt:lpstr>
      <vt:lpstr>Shifting Trade Partners</vt:lpstr>
      <vt:lpstr>Shifting Trade Partners</vt:lpstr>
      <vt:lpstr>Shifting Trade Partners</vt:lpstr>
      <vt:lpstr>Defending British North America</vt:lpstr>
      <vt:lpstr>Defending British North America</vt:lpstr>
      <vt:lpstr>Defending British North America</vt:lpstr>
      <vt:lpstr>Confederation and the Maritime Colonies  Should the Maritime Colonies unite with the Canadian provinces?</vt:lpstr>
      <vt:lpstr>PowerPoint Presentation</vt:lpstr>
      <vt:lpstr>The Maritime Colonies</vt:lpstr>
      <vt:lpstr>The Golden Age of the Maritimes</vt:lpstr>
      <vt:lpstr>Facts about the Maritime Colonies</vt:lpstr>
      <vt:lpstr>The Golden Age of the Maritimes</vt:lpstr>
      <vt:lpstr>The Golden Age of the Maritimes</vt:lpstr>
      <vt:lpstr>Would Union Help or Hinder?</vt:lpstr>
      <vt:lpstr>Confederation Discussions</vt:lpstr>
      <vt:lpstr>Breaking the Deadlock</vt:lpstr>
      <vt:lpstr>Breaking the Deadlock</vt:lpstr>
      <vt:lpstr>The Talk Heats Up</vt:lpstr>
      <vt:lpstr>The Talk Heats Up</vt:lpstr>
      <vt:lpstr>What the Colonies Decided</vt:lpstr>
      <vt:lpstr>Working Together</vt:lpstr>
      <vt:lpstr>Working Together</vt:lpstr>
      <vt:lpstr>Dawn of the Dominion</vt:lpstr>
      <vt:lpstr>The Structure of Canadian Government</vt:lpstr>
      <vt:lpstr>The Structure of Canadian Government</vt:lpstr>
      <vt:lpstr>The Structure of the Canadian Government</vt:lpstr>
      <vt:lpstr>A Limited Democracy</vt:lpstr>
      <vt:lpstr>POSTER PROJECT for Chapter 7</vt:lpstr>
      <vt:lpstr>CHECKLIST FOR INDIVIDUAL POSTER</vt:lpstr>
      <vt:lpstr>During Presentations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New Country</dc:title>
  <cp:lastModifiedBy>Ramlal, Lisa K</cp:lastModifiedBy>
  <cp:revision>9</cp:revision>
  <dcterms:modified xsi:type="dcterms:W3CDTF">2020-03-19T19:06:08Z</dcterms:modified>
</cp:coreProperties>
</file>